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1"/>
  </p:notesMasterIdLst>
  <p:sldIdLst>
    <p:sldId id="264" r:id="rId2"/>
    <p:sldId id="257" r:id="rId3"/>
    <p:sldId id="258" r:id="rId4"/>
    <p:sldId id="259" r:id="rId5"/>
    <p:sldId id="261" r:id="rId6"/>
    <p:sldId id="267" r:id="rId7"/>
    <p:sldId id="262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FFF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440" autoAdjust="0"/>
    <p:restoredTop sz="94660"/>
  </p:normalViewPr>
  <p:slideViewPr>
    <p:cSldViewPr>
      <p:cViewPr varScale="1">
        <p:scale>
          <a:sx n="78" d="100"/>
          <a:sy n="78" d="100"/>
        </p:scale>
        <p:origin x="2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7D745E3-DE00-4CE8-867A-312C19E82762}" type="datetimeFigureOut">
              <a:rPr lang="en-US"/>
              <a:pPr>
                <a:defRPr/>
              </a:pPr>
              <a:t>4/27/2022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5A6BCDF-3371-4495-B0D6-FD3B0FB2BBC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0449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E3BD4AB-126A-4C52-B811-626BD51F4577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CAC50-190F-47D1-850C-ADB8F94BB53B}" type="datetimeFigureOut">
              <a:rPr lang="en-US"/>
              <a:pPr>
                <a:defRPr/>
              </a:pPr>
              <a:t>4/27/2022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5772F-5BB2-447B-B733-E4664C1C49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578A4-6725-4407-819A-F4A5B16FA2BD}" type="datetimeFigureOut">
              <a:rPr lang="en-US"/>
              <a:pPr>
                <a:defRPr/>
              </a:pPr>
              <a:t>4/27/2022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55A03-2D7A-4FAA-8DD8-C79E3653318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10994-76E1-44C8-B5EA-0A17983B6724}" type="datetimeFigureOut">
              <a:rPr lang="en-US"/>
              <a:pPr>
                <a:defRPr/>
              </a:pPr>
              <a:t>4/27/2022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87AA3-D0DF-4154-B697-469A518389E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96457-F4E7-4159-9845-D6EDF7EE42A6}" type="datetimeFigureOut">
              <a:rPr lang="en-US"/>
              <a:pPr>
                <a:defRPr/>
              </a:pPr>
              <a:t>4/27/2022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CA749-DE6A-40F0-B2E9-E0EA2B885B5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6A391-B80E-494E-B5DC-BB27AA965ECE}" type="datetimeFigureOut">
              <a:rPr lang="en-US"/>
              <a:pPr>
                <a:defRPr/>
              </a:pPr>
              <a:t>4/27/2022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894AB-9AE5-4E61-86E6-D05D347292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DBC9D-5E6D-46CC-8E06-51AABE0012CE}" type="datetimeFigureOut">
              <a:rPr lang="en-US"/>
              <a:pPr>
                <a:defRPr/>
              </a:pPr>
              <a:t>4/27/2022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D14CB-AA78-4CB6-84C7-BE1E5450C06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48C86-2F12-46E8-91F4-07BB30451593}" type="datetimeFigureOut">
              <a:rPr lang="en-US"/>
              <a:pPr>
                <a:defRPr/>
              </a:pPr>
              <a:t>4/27/2022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850B1-DB6E-46AA-A622-4BE9BC5669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086AF-8A05-4B88-B0E7-56D32C542BF4}" type="datetimeFigureOut">
              <a:rPr lang="en-US"/>
              <a:pPr>
                <a:defRPr/>
              </a:pPr>
              <a:t>4/27/2022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79987-C3FF-4FB9-B480-3F7EF7E80C8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4CF31-19DC-4F21-A02E-9E34ED1301E3}" type="datetimeFigureOut">
              <a:rPr lang="en-US"/>
              <a:pPr>
                <a:defRPr/>
              </a:pPr>
              <a:t>4/27/2022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B7E92-75B1-43AF-9A9B-C149A689C28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04844-C26A-4E9C-966F-C43FC1640603}" type="datetimeFigureOut">
              <a:rPr lang="en-US"/>
              <a:pPr>
                <a:defRPr/>
              </a:pPr>
              <a:t>4/27/2022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C9BF4-EFC7-469E-82CF-9B30024E5F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25A7A-10D4-470E-B37C-105E54B12CE7}" type="datetimeFigureOut">
              <a:rPr lang="en-US"/>
              <a:pPr>
                <a:defRPr/>
              </a:pPr>
              <a:t>4/27/2022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93658-1B2B-44ED-BD4B-A092CFDACFA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789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20AD05-165D-4328-961E-D9E723B46961}" type="datetimeFigureOut">
              <a:rPr lang="en-US"/>
              <a:pPr>
                <a:defRPr/>
              </a:pPr>
              <a:t>4/27/2022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C21E8AB-2FC5-4329-9BC8-CA3B08E9B55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ransition spd="slow">
    <p:zoom/>
    <p:sndAc>
      <p:stSnd>
        <p:snd r:embed="rId13" name="chimes.wav"/>
      </p:stSnd>
    </p:sndAc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slide" Target="slide7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../../PC/Desktop/&#1050;&#1072;&#1090;&#1072;&#1083;&#1086;&#1075;%20-%20&#1053;&#1077;&#1084;&#1077;&#1079;&#1080;&#1089;.pptx#-1,8,PowerPoint Presentation" TargetMode="External"/><Relationship Id="rId18" Type="http://schemas.openxmlformats.org/officeDocument/2006/relationships/image" Target="../media/image12.png"/><Relationship Id="rId3" Type="http://schemas.openxmlformats.org/officeDocument/2006/relationships/audio" Target="../media/audio1.wav"/><Relationship Id="rId21" Type="http://schemas.openxmlformats.org/officeDocument/2006/relationships/hyperlink" Target="../../PC/Desktop/&#1050;&#1072;&#1090;&#1072;&#1083;&#1086;&#1075;%20-%20&#1053;&#1077;&#1084;&#1077;&#1079;&#1080;&#1089;.pptx#-1,12,PowerPoint Presentation" TargetMode="External"/><Relationship Id="rId7" Type="http://schemas.openxmlformats.org/officeDocument/2006/relationships/hyperlink" Target="../../PC/Desktop/&#1050;&#1072;&#1090;&#1072;&#1083;&#1086;&#1075;%20-%20&#1053;&#1077;&#1084;&#1077;&#1079;&#1080;&#1089;.pptx#-1,6,PowerPoint Presentation" TargetMode="External"/><Relationship Id="rId12" Type="http://schemas.openxmlformats.org/officeDocument/2006/relationships/image" Target="../media/image9.png"/><Relationship Id="rId17" Type="http://schemas.openxmlformats.org/officeDocument/2006/relationships/hyperlink" Target="../../PC/Desktop/&#1050;&#1072;&#1090;&#1072;&#1083;&#1086;&#1075;%20-%20&#1053;&#1077;&#1084;&#1077;&#1079;&#1080;&#1089;.pptx#-1,10,PowerPoint Presentation" TargetMode="External"/><Relationship Id="rId25" Type="http://schemas.openxmlformats.org/officeDocument/2006/relationships/slide" Target="slide3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hyperlink" Target="../../PC/Desktop/&#1050;&#1072;&#1090;&#1072;&#1083;&#1086;&#1075;%20-%20&#1053;&#1077;&#1084;&#1077;&#1079;&#1080;&#1089;.pptx#-1,7,PowerPoint Presentation" TargetMode="External"/><Relationship Id="rId24" Type="http://schemas.openxmlformats.org/officeDocument/2006/relationships/image" Target="../media/image15.png"/><Relationship Id="rId5" Type="http://schemas.openxmlformats.org/officeDocument/2006/relationships/hyperlink" Target="../../PC/Desktop/&#1050;&#1072;&#1090;&#1072;&#1083;&#1086;&#1075;%20-%20&#1053;&#1077;&#1084;&#1077;&#1079;&#1080;&#1089;.pptx#-1,3,PowerPoint Presentation" TargetMode="External"/><Relationship Id="rId15" Type="http://schemas.openxmlformats.org/officeDocument/2006/relationships/hyperlink" Target="../../PC/Desktop/&#1050;&#1072;&#1090;&#1072;&#1083;&#1086;&#1075;%20-%20&#1053;&#1077;&#1084;&#1077;&#1079;&#1080;&#1089;.pptx#-1,9,PowerPoint Presentation" TargetMode="External"/><Relationship Id="rId23" Type="http://schemas.openxmlformats.org/officeDocument/2006/relationships/hyperlink" Target="../../PC/Desktop/&#1050;&#1072;&#1090;&#1072;&#1083;&#1086;&#1075;%20-%20&#1053;&#1077;&#1084;&#1077;&#1079;&#1080;&#1089;.pptx#-1,4,PowerPoint Presentation" TargetMode="External"/><Relationship Id="rId10" Type="http://schemas.openxmlformats.org/officeDocument/2006/relationships/image" Target="../media/image8.png"/><Relationship Id="rId19" Type="http://schemas.openxmlformats.org/officeDocument/2006/relationships/hyperlink" Target="../../PC/Desktop/&#1050;&#1072;&#1090;&#1072;&#1083;&#1086;&#1075;%20-%20&#1053;&#1077;&#1084;&#1077;&#1079;&#1080;&#1089;.pptx#-1,11,PowerPoint Presentation" TargetMode="External"/><Relationship Id="rId4" Type="http://schemas.openxmlformats.org/officeDocument/2006/relationships/image" Target="../media/image5.jpeg"/><Relationship Id="rId9" Type="http://schemas.openxmlformats.org/officeDocument/2006/relationships/hyperlink" Target="../../PC/Desktop/&#1050;&#1072;&#1090;&#1072;&#1083;&#1086;&#1075;%20-%20&#1053;&#1077;&#1084;&#1077;&#1079;&#1080;&#1089;.pptx#-1,5,PowerPoint Presentation" TargetMode="External"/><Relationship Id="rId14" Type="http://schemas.openxmlformats.org/officeDocument/2006/relationships/image" Target="../media/image10.png"/><Relationship Id="rId2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6" name="Picture 4" descr="1463499782-tcx060116oarealestate0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251520"/>
            <a:ext cx="11966362" cy="15016709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AAC4BB-755C-433A-8286-DBC2AC157E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588889"/>
            <a:ext cx="1586409" cy="2045084"/>
          </a:xfrm>
          <a:prstGeom prst="rect">
            <a:avLst/>
          </a:prstGeom>
        </p:spPr>
      </p:pic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5724128" y="2204864"/>
            <a:ext cx="165618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normAutofit fontScale="70000" lnSpcReduction="20000"/>
          </a:bodyPr>
          <a:lstStyle/>
          <a:p>
            <a:pPr eaLnBrk="1" hangingPunct="1"/>
            <a:r>
              <a:rPr lang="en-US" sz="1400" b="1" dirty="0">
                <a:solidFill>
                  <a:srgbClr val="002060"/>
                </a:solidFill>
                <a:highlight>
                  <a:srgbClr val="FFFF00"/>
                </a:highlight>
                <a:latin typeface="Tahoma" pitchFamily="34" charset="0"/>
              </a:rPr>
              <a:t>  </a:t>
            </a:r>
            <a:r>
              <a:rPr lang="en-US" sz="1400" b="1" dirty="0">
                <a:solidFill>
                  <a:srgbClr val="FFFF00"/>
                </a:solidFill>
                <a:highlight>
                  <a:srgbClr val="FFFF00"/>
                </a:highlight>
                <a:latin typeface="Tahoma" pitchFamily="34" charset="0"/>
              </a:rPr>
              <a:t>....</a:t>
            </a:r>
            <a:r>
              <a:rPr lang="en-US" b="1" dirty="0">
                <a:solidFill>
                  <a:srgbClr val="002060"/>
                </a:solidFill>
                <a:highlight>
                  <a:srgbClr val="FFFF00"/>
                </a:highlight>
                <a:latin typeface="Tahoma" pitchFamily="34" charset="0"/>
              </a:rPr>
              <a:t>WELCOME </a:t>
            </a:r>
            <a:r>
              <a:rPr lang="en-US" b="1" dirty="0">
                <a:solidFill>
                  <a:srgbClr val="FFFF00"/>
                </a:solidFill>
                <a:highlight>
                  <a:srgbClr val="FFFF00"/>
                </a:highlight>
                <a:latin typeface="Tahoma" pitchFamily="34" charset="0"/>
              </a:rPr>
              <a:t>.</a:t>
            </a:r>
            <a:r>
              <a:rPr lang="en-US" b="1" dirty="0">
                <a:solidFill>
                  <a:srgbClr val="002060"/>
                </a:solidFill>
                <a:highlight>
                  <a:srgbClr val="FFFF00"/>
                </a:highlight>
                <a:latin typeface="Tahoma" pitchFamily="34" charset="0"/>
              </a:rPr>
              <a:t>TO</a:t>
            </a:r>
            <a:r>
              <a:rPr lang="en-US" b="1" dirty="0">
                <a:solidFill>
                  <a:srgbClr val="FFFF00"/>
                </a:solidFill>
                <a:highlight>
                  <a:srgbClr val="FFFF00"/>
                </a:highlight>
                <a:latin typeface="Tahoma" pitchFamily="34" charset="0"/>
              </a:rPr>
              <a:t>.</a:t>
            </a:r>
            <a:r>
              <a:rPr lang="en-US" b="1" dirty="0">
                <a:solidFill>
                  <a:srgbClr val="002060"/>
                </a:solidFill>
                <a:highlight>
                  <a:srgbClr val="FFFF00"/>
                </a:highlight>
                <a:latin typeface="Tahoma" pitchFamily="34" charset="0"/>
              </a:rPr>
              <a:t>  </a:t>
            </a:r>
            <a:r>
              <a:rPr lang="en-US" b="1" dirty="0">
                <a:solidFill>
                  <a:srgbClr val="FFFF00"/>
                </a:solidFill>
                <a:highlight>
                  <a:srgbClr val="FFFF00"/>
                </a:highlight>
                <a:latin typeface="Tahoma" pitchFamily="34" charset="0"/>
              </a:rPr>
              <a:t>…..</a:t>
            </a:r>
            <a:r>
              <a:rPr lang="en-US" b="1" dirty="0">
                <a:solidFill>
                  <a:srgbClr val="002060"/>
                </a:solidFill>
                <a:highlight>
                  <a:srgbClr val="FFFF00"/>
                </a:highlight>
                <a:latin typeface="Tahoma" pitchFamily="34" charset="0"/>
              </a:rPr>
              <a:t>NEMEZIS VPD</a:t>
            </a:r>
            <a:r>
              <a:rPr lang="en-US" b="1" dirty="0">
                <a:solidFill>
                  <a:srgbClr val="FFFF00"/>
                </a:solidFill>
                <a:highlight>
                  <a:srgbClr val="FFFF00"/>
                </a:highlight>
                <a:latin typeface="Tahoma" pitchFamily="34" charset="0"/>
              </a:rPr>
              <a:t>…</a:t>
            </a:r>
          </a:p>
        </p:txBody>
      </p:sp>
    </p:spTree>
  </p:cSld>
  <p:clrMapOvr>
    <a:masterClrMapping/>
  </p:clrMapOvr>
  <p:transition spd="slow">
    <p:zoom/>
    <p:sndAc>
      <p:stSnd>
        <p:snd r:embed="rId2" name="chimes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-252536" y="692696"/>
            <a:ext cx="9577064" cy="1800225"/>
          </a:xfrm>
        </p:spPr>
        <p:txBody>
          <a:bodyPr/>
          <a:lstStyle/>
          <a:p>
            <a:r>
              <a:rPr lang="en-GB" sz="1400" b="1" dirty="0">
                <a:latin typeface="Cambria" pitchFamily="18" charset="0"/>
              </a:rPr>
              <a:t> </a:t>
            </a:r>
            <a:r>
              <a:rPr lang="sr-Cyrl-RS" sz="1400" b="1" dirty="0">
                <a:latin typeface="Cambria" pitchFamily="18" charset="0"/>
              </a:rPr>
              <a:t>ПРИВРЕДНО </a:t>
            </a:r>
            <a:r>
              <a:rPr lang="sr-Cyrl-RS" sz="1200" b="1" dirty="0">
                <a:latin typeface="Cambria" pitchFamily="18" charset="0"/>
              </a:rPr>
              <a:t>ДРУШТВО</a:t>
            </a:r>
            <a:r>
              <a:rPr lang="sr-Cyrl-RS" sz="1400" b="1" dirty="0">
                <a:latin typeface="Cambria" pitchFamily="18" charset="0"/>
              </a:rPr>
              <a:t> ЗА ТРГОВИНУ НА ВЕЛИКО РАЧУНАРИМА,</a:t>
            </a:r>
            <a:br>
              <a:rPr lang="sr-Cyrl-RS" sz="1400" b="1" dirty="0">
                <a:latin typeface="Cambria" pitchFamily="18" charset="0"/>
              </a:rPr>
            </a:br>
            <a:r>
              <a:rPr lang="sr-Cyrl-RS" sz="1400" b="1" dirty="0">
                <a:latin typeface="Cambria" pitchFamily="18" charset="0"/>
              </a:rPr>
              <a:t> РАЧУНАРСКОМ ОПРЕМЕОМ И СОФТВЕРИМА</a:t>
            </a:r>
            <a:br>
              <a:rPr lang="sr-Cyrl-RS" sz="1400" b="1" dirty="0">
                <a:latin typeface="Cambria" pitchFamily="18" charset="0"/>
              </a:rPr>
            </a:br>
            <a:r>
              <a:rPr lang="sr-Cyrl-RS" sz="2400" b="1" dirty="0">
                <a:latin typeface="Cambria" pitchFamily="18" charset="0"/>
              </a:rPr>
              <a:t>НЕМЕЗИС ДОО</a:t>
            </a:r>
            <a:endParaRPr lang="en-GB" sz="2400" b="1" dirty="0">
              <a:latin typeface="Cambria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0F02B1-2D29-4C67-A42A-FBC924BBAB12}"/>
              </a:ext>
            </a:extLst>
          </p:cNvPr>
          <p:cNvSpPr txBox="1"/>
          <p:nvPr/>
        </p:nvSpPr>
        <p:spPr>
          <a:xfrm>
            <a:off x="467544" y="5570656"/>
            <a:ext cx="566653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500" b="1" dirty="0"/>
              <a:t>Текући рачун: 200-0000000001909-00</a:t>
            </a:r>
          </a:p>
          <a:p>
            <a:r>
              <a:rPr lang="sr-Cyrl-RS" sz="1500" b="1" dirty="0"/>
              <a:t>Матични број: 020210111</a:t>
            </a:r>
          </a:p>
          <a:p>
            <a:r>
              <a:rPr lang="sr-Latn-RS" sz="1500" b="1" dirty="0"/>
              <a:t>Email</a:t>
            </a:r>
            <a:r>
              <a:rPr lang="sr-Latn-RS" sz="1500" dirty="0"/>
              <a:t>:</a:t>
            </a:r>
            <a:r>
              <a:rPr lang="sr-Latn-RS" sz="1500" u="sng" dirty="0">
                <a:solidFill>
                  <a:schemeClr val="bg1"/>
                </a:solidFill>
              </a:rPr>
              <a:t> nemeziscomapnyy</a:t>
            </a:r>
            <a:r>
              <a:rPr lang="en-US" sz="1500" u="sng" dirty="0">
                <a:solidFill>
                  <a:schemeClr val="bg1"/>
                </a:solidFill>
              </a:rPr>
              <a:t>@gmail.com</a:t>
            </a:r>
            <a:endParaRPr lang="sr-Cyrl-RS" sz="1500" u="sng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EBB33E-56BE-48FC-B57F-630E31A138D6}"/>
              </a:ext>
            </a:extLst>
          </p:cNvPr>
          <p:cNvSpPr txBox="1"/>
          <p:nvPr/>
        </p:nvSpPr>
        <p:spPr>
          <a:xfrm>
            <a:off x="5076056" y="5596498"/>
            <a:ext cx="3600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500" b="1" dirty="0"/>
              <a:t>E</a:t>
            </a:r>
            <a:r>
              <a:rPr lang="sr-Cyrl-RS" sz="1500" b="1" dirty="0"/>
              <a:t>сперанто бб, 17500 Врање</a:t>
            </a:r>
          </a:p>
          <a:p>
            <a:r>
              <a:rPr lang="sr-Cyrl-RS" sz="1500" b="1" dirty="0"/>
              <a:t>Тел: 062/317-420</a:t>
            </a:r>
          </a:p>
          <a:p>
            <a:r>
              <a:rPr lang="sr-Cyrl-RS" sz="1500" b="1" dirty="0"/>
              <a:t>ПИБ: 100113111</a:t>
            </a:r>
          </a:p>
        </p:txBody>
      </p:sp>
    </p:spTree>
  </p:cSld>
  <p:clrMapOvr>
    <a:masterClrMapping/>
  </p:clrMapOvr>
  <p:transition spd="slow">
    <p:newsflash/>
    <p:sndAc>
      <p:stSnd>
        <p:snd r:embed="rId2" name="chimes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9552" y="2357438"/>
            <a:ext cx="2143125" cy="3571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BA" sz="2800" b="1" kern="1200" dirty="0">
                <a:latin typeface="Cambria" pitchFamily="18" charset="0"/>
                <a:ea typeface="+mj-ea"/>
                <a:cs typeface="+mj-cs"/>
                <a:hlinkClick r:id="rId4" action="ppaction://hlinksldjump"/>
              </a:rPr>
              <a:t>Артиклима</a:t>
            </a:r>
            <a:endParaRPr lang="en-GB" sz="2800" b="1" kern="1200" dirty="0"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6391" name="Rectangle 14"/>
          <p:cNvSpPr>
            <a:spLocks noChangeArrowheads="1"/>
          </p:cNvSpPr>
          <p:nvPr/>
        </p:nvSpPr>
        <p:spPr bwMode="auto">
          <a:xfrm>
            <a:off x="683568" y="2786063"/>
            <a:ext cx="2897779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sr-Cyrl-BA" sz="2500" b="1" dirty="0">
                <a:latin typeface="Cambria" pitchFamily="18" charset="0"/>
                <a:hlinkClick r:id="rId5" action="ppaction://hlinksldjump"/>
              </a:rPr>
              <a:t>Условима продаје</a:t>
            </a:r>
            <a:r>
              <a:rPr lang="sr-Cyrl-BA" sz="2500" b="1" dirty="0">
                <a:latin typeface="Cambria" pitchFamily="18" charset="0"/>
              </a:rPr>
              <a:t> </a:t>
            </a:r>
            <a:endParaRPr lang="en-GB" sz="2500" dirty="0">
              <a:latin typeface="Calibri" pitchFamily="34" charset="0"/>
            </a:endParaRPr>
          </a:p>
        </p:txBody>
      </p:sp>
      <p:sp>
        <p:nvSpPr>
          <p:cNvPr id="16392" name="Rectangle 15"/>
          <p:cNvSpPr>
            <a:spLocks noChangeArrowheads="1"/>
          </p:cNvSpPr>
          <p:nvPr/>
        </p:nvSpPr>
        <p:spPr bwMode="auto">
          <a:xfrm>
            <a:off x="683568" y="3214688"/>
            <a:ext cx="2135187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sr-Cyrl-BA" sz="2500" b="1" dirty="0">
                <a:latin typeface="Cambria" pitchFamily="18" charset="0"/>
                <a:hlinkClick r:id="rId6" action="ppaction://hlinksldjump"/>
              </a:rPr>
              <a:t>Ценовником</a:t>
            </a:r>
            <a:endParaRPr lang="en-GB" sz="2500" dirty="0">
              <a:latin typeface="Calibri" pitchFamily="34" charset="0"/>
            </a:endParaRPr>
          </a:p>
        </p:txBody>
      </p:sp>
      <p:sp>
        <p:nvSpPr>
          <p:cNvPr id="16393" name="Rectangle 16"/>
          <p:cNvSpPr>
            <a:spLocks noChangeArrowheads="1"/>
          </p:cNvSpPr>
          <p:nvPr/>
        </p:nvSpPr>
        <p:spPr bwMode="auto">
          <a:xfrm>
            <a:off x="683568" y="3643313"/>
            <a:ext cx="2219325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sr-Cyrl-BA" sz="2500" b="1" dirty="0">
                <a:latin typeface="Cambria" pitchFamily="18" charset="0"/>
                <a:hlinkClick r:id="rId7" action="ppaction://hlinksldjump"/>
              </a:rPr>
              <a:t>Запосленима</a:t>
            </a:r>
            <a:endParaRPr lang="en-GB" sz="2500" dirty="0">
              <a:latin typeface="Calibri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71CE8A-E662-4E50-849C-8936F6F56171}"/>
              </a:ext>
            </a:extLst>
          </p:cNvPr>
          <p:cNvSpPr txBox="1"/>
          <p:nvPr/>
        </p:nvSpPr>
        <p:spPr>
          <a:xfrm>
            <a:off x="539552" y="1268760"/>
            <a:ext cx="4049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>
                <a:solidFill>
                  <a:srgbClr val="0000FF"/>
                </a:solidFill>
              </a:rPr>
              <a:t>Упознајте се са нашим</a:t>
            </a:r>
            <a:r>
              <a:rPr lang="sr-Cyrl-RS" dirty="0">
                <a:solidFill>
                  <a:srgbClr val="0000FF"/>
                </a:solidFill>
              </a:rPr>
              <a:t>:</a:t>
            </a:r>
          </a:p>
        </p:txBody>
      </p:sp>
    </p:spTree>
  </p:cSld>
  <p:clrMapOvr>
    <a:masterClrMapping/>
  </p:clrMapOvr>
  <p:transition spd="slow">
    <p:newsflash/>
    <p:sndAc>
      <p:stSnd>
        <p:snd r:embed="rId2" name="chimes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hlinkClick r:id="rId5" action="ppaction://hlinkpres?slideindex=3&amp;slidetitle=PowerPoint Presentation" highlightClick="1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77459" y="5172142"/>
            <a:ext cx="2287723" cy="1523051"/>
          </a:xfrm>
          <a:prstGeom prst="actionButtonBlank">
            <a:avLst/>
          </a:prstGeom>
        </p:spPr>
      </p:pic>
      <p:pic>
        <p:nvPicPr>
          <p:cNvPr id="33" name="Picture 32">
            <a:hlinkClick r:id="rId7" action="ppaction://hlinkpres?slideindex=6&amp;slidetitle=PowerPoint Presentation" highlightClick="1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104914" y="3486291"/>
            <a:ext cx="2829343" cy="1287287"/>
          </a:xfrm>
          <a:prstGeom prst="actionButtonBlank">
            <a:avLst/>
          </a:prstGeom>
        </p:spPr>
      </p:pic>
      <p:pic>
        <p:nvPicPr>
          <p:cNvPr id="34" name="Picture 33">
            <a:hlinkClick r:id="rId9" action="ppaction://hlinkpres?slideindex=5&amp;slidetitle=PowerPoint Presentation" highlightClick="1"/>
          </p:cNvPr>
          <p:cNvPicPr>
            <a:picLocks noChangeAspect="1"/>
          </p:cNvPicPr>
          <p:nvPr/>
        </p:nvPicPr>
        <p:blipFill rotWithShape="1">
          <a:blip r:embed="rId10" cstate="print"/>
          <a:srcRect l="-3737" t="15378" r="3737" b="9928"/>
          <a:stretch/>
        </p:blipFill>
        <p:spPr>
          <a:xfrm>
            <a:off x="2340454" y="3558430"/>
            <a:ext cx="1609692" cy="1143008"/>
          </a:xfrm>
          <a:prstGeom prst="actionButtonBlank">
            <a:avLst/>
          </a:prstGeom>
        </p:spPr>
      </p:pic>
      <p:pic>
        <p:nvPicPr>
          <p:cNvPr id="35" name="Picture 34">
            <a:hlinkClick r:id="rId11" action="ppaction://hlinkpres?slideindex=7&amp;slidetitle=PowerPoint Presentation" highlightClick="1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054428" y="1379213"/>
            <a:ext cx="1928826" cy="1928826"/>
          </a:xfrm>
          <a:prstGeom prst="actionButtonBlank">
            <a:avLst/>
          </a:prstGeom>
        </p:spPr>
      </p:pic>
      <p:pic>
        <p:nvPicPr>
          <p:cNvPr id="36" name="Picture 35">
            <a:hlinkClick r:id="rId13" action="ppaction://hlinkpres?slideindex=8&amp;slidetitle=PowerPoint Presentation" highlightClick="1"/>
          </p:cNvPr>
          <p:cNvPicPr>
            <a:picLocks noChangeAspect="1"/>
          </p:cNvPicPr>
          <p:nvPr/>
        </p:nvPicPr>
        <p:blipFill rotWithShape="1">
          <a:blip r:embed="rId14" cstate="print"/>
          <a:srcRect l="15093" t="10296" r="12633" b="10637"/>
          <a:stretch/>
        </p:blipFill>
        <p:spPr>
          <a:xfrm>
            <a:off x="125206" y="1340768"/>
            <a:ext cx="2214546" cy="1694402"/>
          </a:xfrm>
          <a:prstGeom prst="actionButtonBlank">
            <a:avLst/>
          </a:prstGeom>
        </p:spPr>
      </p:pic>
      <p:pic>
        <p:nvPicPr>
          <p:cNvPr id="37" name="Picture 36">
            <a:hlinkClick r:id="rId15" action="ppaction://hlinkpres?slideindex=9&amp;slidetitle=PowerPoint Presentation" highlightClick="1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8549" y="3165521"/>
            <a:ext cx="1928826" cy="1928826"/>
          </a:xfrm>
          <a:prstGeom prst="actionButtonBlank">
            <a:avLst/>
          </a:prstGeom>
        </p:spPr>
      </p:pic>
      <p:pic>
        <p:nvPicPr>
          <p:cNvPr id="38" name="Picture 37">
            <a:hlinkClick r:id="rId17" action="ppaction://hlinkpres?slideindex=10&amp;slidetitle=PowerPoint Presentation" highlightClick="1"/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5072035" y="1379213"/>
            <a:ext cx="1841813" cy="1841813"/>
          </a:xfrm>
          <a:prstGeom prst="actionButtonBlank">
            <a:avLst/>
          </a:prstGeom>
        </p:spPr>
      </p:pic>
      <p:pic>
        <p:nvPicPr>
          <p:cNvPr id="39" name="Picture 38">
            <a:hlinkClick r:id="rId19" action="ppaction://hlinkpres?slideindex=11&amp;slidetitle=PowerPoint Presentation" highlightClick="1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7252989" y="3710135"/>
            <a:ext cx="1728950" cy="1728950"/>
          </a:xfrm>
          <a:prstGeom prst="actionButtonBlank">
            <a:avLst/>
          </a:prstGeom>
        </p:spPr>
      </p:pic>
      <p:pic>
        <p:nvPicPr>
          <p:cNvPr id="40" name="Picture 39">
            <a:hlinkClick r:id="rId21" action="ppaction://hlinkpres?slideindex=12&amp;slidetitle=PowerPoint Presentation" highlightClick="1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5348784" y="5225417"/>
            <a:ext cx="1533853" cy="1533853"/>
          </a:xfrm>
          <a:prstGeom prst="actionButtonBlank">
            <a:avLst/>
          </a:prstGeom>
        </p:spPr>
      </p:pic>
      <p:pic>
        <p:nvPicPr>
          <p:cNvPr id="41" name="Picture 40">
            <a:hlinkClick r:id="rId23" action="ppaction://hlinkpres?slideindex=4&amp;slidetitle=PowerPoint Presentation" highlightClick="1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357422" y="924332"/>
            <a:ext cx="2643206" cy="2803711"/>
          </a:xfrm>
          <a:prstGeom prst="actionButtonBlank">
            <a:avLst/>
          </a:prstGeom>
        </p:spPr>
      </p:pic>
      <p:sp>
        <p:nvSpPr>
          <p:cNvPr id="13" name="Action Button: Back or Previous 12">
            <a:hlinkClick r:id="rId25" action="ppaction://hlinksldjump" highlightClick="1"/>
          </p:cNvPr>
          <p:cNvSpPr/>
          <p:nvPr/>
        </p:nvSpPr>
        <p:spPr>
          <a:xfrm>
            <a:off x="8501063" y="6357938"/>
            <a:ext cx="500062" cy="357187"/>
          </a:xfrm>
          <a:prstGeom prst="actionButtonBackPrevio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ransition spd="slow">
    <p:newsflash/>
    <p:sndAc>
      <p:stSnd>
        <p:snd r:embed="rId3" name="chimes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94" name="Group 114"/>
          <p:cNvGraphicFramePr>
            <a:graphicFrameLocks noGrp="1"/>
          </p:cNvGraphicFramePr>
          <p:nvPr/>
        </p:nvGraphicFramePr>
        <p:xfrm>
          <a:off x="571500" y="428625"/>
          <a:ext cx="8048625" cy="2566993"/>
        </p:xfrm>
        <a:graphic>
          <a:graphicData uri="http://schemas.openxmlformats.org/drawingml/2006/table">
            <a:tbl>
              <a:tblPr/>
              <a:tblGrid>
                <a:gridCol w="46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5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8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90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47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56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Ред. Бр.</a:t>
                      </a:r>
                      <a:endParaRPr kumimoji="0" lang="sr-Cyrl-BA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Шифра</a:t>
                      </a:r>
                      <a:endParaRPr kumimoji="0" lang="sr-Cyrl-BA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Назив артикла</a:t>
                      </a:r>
                      <a:endParaRPr kumimoji="0" lang="sr-Cyrl-BA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Јед. Мере</a:t>
                      </a:r>
                      <a:endParaRPr kumimoji="0" lang="sr-Cyrl-BA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Цена без ПДВ-а</a:t>
                      </a:r>
                      <a:endParaRPr kumimoji="0" lang="sr-Cyrl-BA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Стопа ПДВ-а</a:t>
                      </a:r>
                      <a:endParaRPr kumimoji="0" lang="sr-Cyrl-BA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Износ ПДВ-а</a:t>
                      </a:r>
                      <a:endParaRPr kumimoji="0" lang="sr-Cyrl-BA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Цена са ПДВ-ом</a:t>
                      </a:r>
                      <a:endParaRPr kumimoji="0" lang="sr-Cyrl-BA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1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1.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1a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Скенер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Canon imageFormula DR-F120                 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ком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48,289.50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20%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9,657.90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57,947.40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1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2.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2a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Монитор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Samsung 23.5" LS24F350FHUXEN              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ком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15,739.50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20%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3,147.90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18,887.40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1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3.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3a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Тастатура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Genius SMART KB-101 BLK              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ком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1,573.95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20%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314.79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1,888.74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1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4.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4a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Миш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REDRAGON M703        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ком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2,089.50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20%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417.90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2,507.40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1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5.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5a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Кућиште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Raidmax Ghost T11WB         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ком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4,189.50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20%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837.90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5,027.40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1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6.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6a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Лаптоп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Acer A315-34-P5BS-NX.HE</a:t>
                      </a: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ЗЕ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X.022                      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ком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52,489.50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20%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10,497.90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62,987.40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1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7.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7a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Звучници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Genius SP-HF1802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ком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1,354.50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20%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270.90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1,625.40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11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8.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8a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Штампач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Samsung SL-M2070 SS293D       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ком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15,748.95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20%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3,149.79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18,898.74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1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9.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9a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Таблет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Alcater 8082D          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ком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14,689.50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20%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2,937.90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17,627.40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11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10.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10a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Пројектор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EPSON EB-X41 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B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ком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62,989.50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20%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12,597.90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charset="0"/>
                        </a:rPr>
                        <a:t>75,587.40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71500" y="3000375"/>
            <a:ext cx="3286125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Cambria" pitchFamily="18" charset="0"/>
                <a:cs typeface="+mn-cs"/>
              </a:rPr>
              <a:t>Цене су изражене у динарима </a:t>
            </a:r>
            <a:endParaRPr lang="en-GB" sz="1600" b="1" dirty="0">
              <a:latin typeface="Cambria" pitchFamily="18" charset="0"/>
              <a:cs typeface="+mn-cs"/>
            </a:endParaRPr>
          </a:p>
        </p:txBody>
      </p:sp>
      <p:sp>
        <p:nvSpPr>
          <p:cNvPr id="4" name="Action Button: Back or Previous 3">
            <a:hlinkClick r:id="rId4" action="ppaction://hlinksldjump" highlightClick="1"/>
          </p:cNvPr>
          <p:cNvSpPr/>
          <p:nvPr/>
        </p:nvSpPr>
        <p:spPr>
          <a:xfrm>
            <a:off x="8572500" y="6357938"/>
            <a:ext cx="428625" cy="357187"/>
          </a:xfrm>
          <a:prstGeom prst="actionButtonBackPrevio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ransition spd="slow">
    <p:newsflash/>
    <p:sndAc>
      <p:stSnd>
        <p:snd r:embed="rId2" name="chimes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on Button: Back or Previous 3">
            <a:hlinkClick r:id="rId4" action="ppaction://hlinksldjump" highlightClick="1"/>
          </p:cNvPr>
          <p:cNvSpPr/>
          <p:nvPr/>
        </p:nvSpPr>
        <p:spPr>
          <a:xfrm>
            <a:off x="8572500" y="6357938"/>
            <a:ext cx="428625" cy="357187"/>
          </a:xfrm>
          <a:prstGeom prst="actionButtonBackPrevio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E0502568-26BF-454F-B009-B84B22CACF34}"/>
              </a:ext>
            </a:extLst>
          </p:cNvPr>
          <p:cNvSpPr txBox="1">
            <a:spLocks/>
          </p:cNvSpPr>
          <p:nvPr/>
        </p:nvSpPr>
        <p:spPr bwMode="auto">
          <a:xfrm>
            <a:off x="1619672" y="714356"/>
            <a:ext cx="6952828" cy="770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sr-Cyrl-BA" sz="2800" b="1" kern="12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Garamond" pitchFamily="18" charset="0"/>
              </a:rPr>
              <a:t>За најбољу робу на тржишту нудимо вам следеће услове продаје:</a:t>
            </a:r>
            <a:endParaRPr lang="en-GB" sz="2800" b="1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Garamond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35F3AE-72CE-4ABC-882F-3E4324998E44}"/>
              </a:ext>
            </a:extLst>
          </p:cNvPr>
          <p:cNvSpPr/>
          <p:nvPr/>
        </p:nvSpPr>
        <p:spPr>
          <a:xfrm>
            <a:off x="2516258" y="1988840"/>
            <a:ext cx="37119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r-Cyrl-BA" b="1" dirty="0">
                <a:ln>
                  <a:solidFill>
                    <a:sysClr val="windowText" lastClr="000000"/>
                  </a:solidFill>
                </a:ln>
                <a:latin typeface="Cambria" pitchFamily="18" charset="0"/>
                <a:cs typeface="+mn-cs"/>
              </a:rPr>
              <a:t>Одложено плаћање до 30 дана</a:t>
            </a:r>
            <a:endParaRPr lang="en-GB" dirty="0">
              <a:ln>
                <a:solidFill>
                  <a:sysClr val="windowText" lastClr="000000"/>
                </a:solidFill>
              </a:ln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FB332A-615B-49EE-A74C-0FD8392E6B99}"/>
              </a:ext>
            </a:extLst>
          </p:cNvPr>
          <p:cNvSpPr/>
          <p:nvPr/>
        </p:nvSpPr>
        <p:spPr>
          <a:xfrm>
            <a:off x="2539354" y="1700808"/>
            <a:ext cx="37608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r-Cyrl-BA" b="1" dirty="0">
                <a:ln>
                  <a:solidFill>
                    <a:schemeClr val="tx1"/>
                  </a:solidFill>
                </a:ln>
                <a:latin typeface="Cambria" pitchFamily="18" charset="0"/>
                <a:cs typeface="+mn-cs"/>
              </a:rPr>
              <a:t>За авансно плаћање </a:t>
            </a:r>
            <a:r>
              <a:rPr lang="sr-Cyrl-BA" b="1" dirty="0">
                <a:ln>
                  <a:solidFill>
                    <a:sysClr val="windowText" lastClr="000000"/>
                  </a:solidFill>
                </a:ln>
                <a:latin typeface="Cambria" pitchFamily="18" charset="0"/>
                <a:cs typeface="+mn-cs"/>
              </a:rPr>
              <a:t>3% попуста</a:t>
            </a:r>
            <a:endParaRPr lang="en-GB" dirty="0">
              <a:ln>
                <a:solidFill>
                  <a:sysClr val="windowText" lastClr="000000"/>
                </a:solidFill>
              </a:ln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734306-F034-474C-B24B-C83D30CE331D}"/>
              </a:ext>
            </a:extLst>
          </p:cNvPr>
          <p:cNvSpPr/>
          <p:nvPr/>
        </p:nvSpPr>
        <p:spPr>
          <a:xfrm>
            <a:off x="1133944" y="2492896"/>
            <a:ext cx="7614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r-Cyrl-BA" b="1" dirty="0">
                <a:ln>
                  <a:solidFill>
                    <a:sysClr val="windowText" lastClr="000000"/>
                  </a:solidFill>
                </a:ln>
                <a:latin typeface="Cambria" pitchFamily="18" charset="0"/>
                <a:cs typeface="+mn-cs"/>
              </a:rPr>
              <a:t>Бесплатну доставу поручене робе возилима из нашег возног парка</a:t>
            </a:r>
            <a:endParaRPr lang="en-GB" dirty="0">
              <a:ln>
                <a:solidFill>
                  <a:sysClr val="windowText" lastClr="000000"/>
                </a:solidFill>
              </a:ln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A7A092-1C36-4986-AF50-36DA95ED3B6C}"/>
              </a:ext>
            </a:extLst>
          </p:cNvPr>
          <p:cNvSpPr/>
          <p:nvPr/>
        </p:nvSpPr>
        <p:spPr>
          <a:xfrm>
            <a:off x="1624267" y="2780928"/>
            <a:ext cx="6980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r-Cyrl-BA" b="1" dirty="0">
                <a:ln>
                  <a:solidFill>
                    <a:sysClr val="windowText" lastClr="000000"/>
                  </a:solidFill>
                </a:ln>
                <a:latin typeface="Cambria" pitchFamily="18" charset="0"/>
                <a:cs typeface="+mn-cs"/>
              </a:rPr>
              <a:t>Монтажу и повезивање у свим канцеларијским просторијама</a:t>
            </a:r>
            <a:endParaRPr lang="en-GB" dirty="0">
              <a:ln>
                <a:solidFill>
                  <a:sysClr val="windowText" lastClr="000000"/>
                </a:solidFill>
              </a:ln>
              <a:latin typeface="+mn-lt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6A219F-BA5A-447F-806F-A288BE2F9672}"/>
              </a:ext>
            </a:extLst>
          </p:cNvPr>
          <p:cNvSpPr/>
          <p:nvPr/>
        </p:nvSpPr>
        <p:spPr>
          <a:xfrm>
            <a:off x="2487302" y="2267580"/>
            <a:ext cx="4676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r-Cyrl-BA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itchFamily="18" charset="0"/>
                <a:cs typeface="+mn-cs"/>
              </a:rPr>
              <a:t>Гаранцију за купљену робу – 24 месеца </a:t>
            </a:r>
            <a:endParaRPr lang="en-GB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406743"/>
      </p:ext>
    </p:extLst>
  </p:cSld>
  <p:clrMapOvr>
    <a:masterClrMapping/>
  </p:clrMapOvr>
  <p:transition spd="slow">
    <p:newsflash/>
    <p:sndAc>
      <p:stSnd>
        <p:snd r:embed="rId2" name="chimes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X\Desktop\image0.jpeg">
            <a:extLst>
              <a:ext uri="{FF2B5EF4-FFF2-40B4-BE49-F238E27FC236}">
                <a16:creationId xmlns:a16="http://schemas.microsoft.com/office/drawing/2014/main" id="{2FDEB984-1D31-4E56-AB01-C2356E38A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3" y="0"/>
            <a:ext cx="91097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31840" y="260648"/>
            <a:ext cx="2664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r-Cyrl-BA" sz="2000" b="1" dirty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latin typeface="Garamond" pitchFamily="18" charset="0"/>
                <a:cs typeface="+mn-cs"/>
              </a:rPr>
              <a:t> </a:t>
            </a:r>
            <a:endParaRPr lang="en-GB" sz="2000" dirty="0">
              <a:ln>
                <a:solidFill>
                  <a:schemeClr val="tx1"/>
                </a:solidFill>
              </a:ln>
              <a:solidFill>
                <a:srgbClr val="0000FF"/>
              </a:solidFill>
              <a:latin typeface="Garamond" pitchFamily="18" charset="0"/>
              <a:cs typeface="+mn-cs"/>
            </a:endParaRPr>
          </a:p>
        </p:txBody>
      </p:sp>
      <p:sp>
        <p:nvSpPr>
          <p:cNvPr id="6" name="Action Button: Back or Previous 5">
            <a:hlinkClick r:id="rId5" action="ppaction://hlinksldjump" highlightClick="1"/>
          </p:cNvPr>
          <p:cNvSpPr/>
          <p:nvPr/>
        </p:nvSpPr>
        <p:spPr>
          <a:xfrm>
            <a:off x="8589478" y="4660686"/>
            <a:ext cx="428625" cy="357187"/>
          </a:xfrm>
          <a:prstGeom prst="actionButtonBackPrevio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20027B-127F-45FF-9E5A-265FB01A6934}"/>
              </a:ext>
            </a:extLst>
          </p:cNvPr>
          <p:cNvSpPr txBox="1"/>
          <p:nvPr/>
        </p:nvSpPr>
        <p:spPr>
          <a:xfrm>
            <a:off x="-36512" y="5428381"/>
            <a:ext cx="26380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dirty="0">
                <a:solidFill>
                  <a:schemeClr val="bg1"/>
                </a:solidFill>
              </a:rPr>
              <a:t>Стефан Стефановић</a:t>
            </a:r>
          </a:p>
          <a:p>
            <a:r>
              <a:rPr lang="sr-Cyrl-RS" sz="1200" dirty="0">
                <a:solidFill>
                  <a:schemeClr val="bg1"/>
                </a:solidFill>
              </a:rPr>
              <a:t>Ђорђе Симоновић</a:t>
            </a:r>
          </a:p>
          <a:p>
            <a:r>
              <a:rPr lang="sr-Cyrl-RS" sz="1200" dirty="0">
                <a:solidFill>
                  <a:schemeClr val="bg1"/>
                </a:solidFill>
              </a:rPr>
              <a:t>Марија Митић</a:t>
            </a:r>
          </a:p>
          <a:p>
            <a:r>
              <a:rPr lang="sr-Cyrl-RS" sz="1200" dirty="0">
                <a:solidFill>
                  <a:schemeClr val="bg1"/>
                </a:solidFill>
              </a:rPr>
              <a:t>Мартин Младеновић</a:t>
            </a:r>
          </a:p>
          <a:p>
            <a:r>
              <a:rPr lang="sr-Cyrl-RS" sz="1200" dirty="0">
                <a:solidFill>
                  <a:schemeClr val="bg1"/>
                </a:solidFill>
              </a:rPr>
              <a:t>Огњен Николић</a:t>
            </a:r>
          </a:p>
          <a:p>
            <a:r>
              <a:rPr lang="sr-Cyrl-RS" sz="1200" dirty="0">
                <a:solidFill>
                  <a:schemeClr val="bg1"/>
                </a:solidFill>
              </a:rPr>
              <a:t>Дајана Митић</a:t>
            </a:r>
          </a:p>
          <a:p>
            <a:r>
              <a:rPr lang="sr-Cyrl-RS" sz="1200" dirty="0">
                <a:solidFill>
                  <a:schemeClr val="bg1"/>
                </a:solidFill>
              </a:rPr>
              <a:t>Михајло  Раденковић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AEDEDA-16D6-41B3-925D-FAEB6311A025}"/>
              </a:ext>
            </a:extLst>
          </p:cNvPr>
          <p:cNvSpPr txBox="1"/>
          <p:nvPr/>
        </p:nvSpPr>
        <p:spPr>
          <a:xfrm>
            <a:off x="7524328" y="5301208"/>
            <a:ext cx="2016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dirty="0">
                <a:solidFill>
                  <a:schemeClr val="bg1"/>
                </a:solidFill>
              </a:rPr>
              <a:t>Магдалена Трајковић</a:t>
            </a:r>
          </a:p>
          <a:p>
            <a:r>
              <a:rPr lang="sr-Cyrl-RS" sz="1200" dirty="0">
                <a:solidFill>
                  <a:schemeClr val="bg1"/>
                </a:solidFill>
              </a:rPr>
              <a:t>Андреј Смиљковић</a:t>
            </a:r>
          </a:p>
          <a:p>
            <a:r>
              <a:rPr lang="sr-Cyrl-RS" sz="1200" dirty="0">
                <a:solidFill>
                  <a:schemeClr val="bg1"/>
                </a:solidFill>
              </a:rPr>
              <a:t>Ђорђе Трајковић</a:t>
            </a:r>
          </a:p>
          <a:p>
            <a:r>
              <a:rPr lang="sr-Cyrl-RS" sz="1200" dirty="0">
                <a:solidFill>
                  <a:schemeClr val="bg1"/>
                </a:solidFill>
              </a:rPr>
              <a:t>Наталија Пешић</a:t>
            </a:r>
          </a:p>
          <a:p>
            <a:r>
              <a:rPr lang="sr-Cyrl-RS" sz="1200" dirty="0">
                <a:solidFill>
                  <a:schemeClr val="bg1"/>
                </a:solidFill>
              </a:rPr>
              <a:t>Матија Поповић</a:t>
            </a:r>
          </a:p>
          <a:p>
            <a:r>
              <a:rPr lang="sr-Cyrl-RS" sz="1200" dirty="0">
                <a:solidFill>
                  <a:schemeClr val="bg1"/>
                </a:solidFill>
              </a:rPr>
              <a:t>Наталија Петровић</a:t>
            </a:r>
          </a:p>
          <a:p>
            <a:r>
              <a:rPr lang="sr-Cyrl-RS" sz="1200" dirty="0">
                <a:solidFill>
                  <a:schemeClr val="bg1"/>
                </a:solidFill>
              </a:rPr>
              <a:t>Матеја Ненков</a:t>
            </a:r>
          </a:p>
          <a:p>
            <a:r>
              <a:rPr lang="sr-Cyrl-RS" sz="1200" dirty="0">
                <a:solidFill>
                  <a:schemeClr val="bg1"/>
                </a:solidFill>
              </a:rPr>
              <a:t>Никола Трајковић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C64AFB-3809-4834-9422-54AE3F5D72B7}"/>
              </a:ext>
            </a:extLst>
          </p:cNvPr>
          <p:cNvSpPr txBox="1"/>
          <p:nvPr/>
        </p:nvSpPr>
        <p:spPr>
          <a:xfrm>
            <a:off x="4932040" y="4725144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dirty="0">
                <a:solidFill>
                  <a:schemeClr val="bg1"/>
                </a:solidFill>
              </a:rPr>
              <a:t>Директор Марина Трајковић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24B74-0BC5-4F39-B3E8-964ED6CE4C5B}"/>
              </a:ext>
            </a:extLst>
          </p:cNvPr>
          <p:cNvSpPr txBox="1"/>
          <p:nvPr/>
        </p:nvSpPr>
        <p:spPr>
          <a:xfrm flipH="1">
            <a:off x="3347864" y="764704"/>
            <a:ext cx="2232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/>
              <a:t>За успех нашег  предузећа заслужни су:</a:t>
            </a:r>
          </a:p>
        </p:txBody>
      </p:sp>
    </p:spTree>
  </p:cSld>
  <p:clrMapOvr>
    <a:masterClrMapping/>
  </p:clrMapOvr>
  <p:transition spd="slow">
    <p:newsflash/>
    <p:sndAc>
      <p:stSnd>
        <p:snd r:embed="rId2" name="chimes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r-Cyrl-RS" sz="3200" dirty="0"/>
              <a:t>Позовите нас и уверите се у нашу експедитивности и квалитет наших артикала</a:t>
            </a:r>
            <a:endParaRPr lang="en-US" sz="3200" dirty="0"/>
          </a:p>
        </p:txBody>
      </p:sp>
      <p:pic>
        <p:nvPicPr>
          <p:cNvPr id="8" name="Picture 2" descr="C:\Users\X\Desktop\image6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X\Desktop\image5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zoom/>
    <p:sndAc>
      <p:stSnd>
        <p:snd r:embed="rId2" name="chimes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X\Desktop\image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-99392"/>
            <a:ext cx="5688632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5FC8E4-11C2-411A-AD60-04A60EC14B43}"/>
              </a:ext>
            </a:extLst>
          </p:cNvPr>
          <p:cNvSpPr txBox="1"/>
          <p:nvPr/>
        </p:nvSpPr>
        <p:spPr>
          <a:xfrm>
            <a:off x="3059832" y="404664"/>
            <a:ext cx="374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/>
              <a:t>НЕМЕЗИС </a:t>
            </a:r>
          </a:p>
          <a:p>
            <a:pPr algn="ctr"/>
            <a:r>
              <a:rPr lang="sr-Cyrl-RS" dirty="0"/>
              <a:t>тим је увек  спреман за сарадњу</a:t>
            </a:r>
          </a:p>
        </p:txBody>
      </p:sp>
    </p:spTree>
    <p:extLst>
      <p:ext uri="{BB962C8B-B14F-4D97-AF65-F5344CB8AC3E}">
        <p14:creationId xmlns:p14="http://schemas.microsoft.com/office/powerpoint/2010/main" val="1859181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</TotalTime>
  <Words>330</Words>
  <Application>Microsoft Office PowerPoint</Application>
  <PresentationFormat>On-screen Show (4:3)</PresentationFormat>
  <Paragraphs>130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Cambria</vt:lpstr>
      <vt:lpstr>Garamond</vt:lpstr>
      <vt:lpstr>Tahoma</vt:lpstr>
      <vt:lpstr>Times New Roman</vt:lpstr>
      <vt:lpstr>Office Theme</vt:lpstr>
      <vt:lpstr>PowerPoint Presentation</vt:lpstr>
      <vt:lpstr> ПРИВРЕДНО ДРУШТВО ЗА ТРГОВИНУ НА ВЕЛИКО РАЧУНАРИМА,  РАЧУНАРСКОМ ОПРЕМЕОМ И СОФТВЕРИМА НЕМЕЗИС ДОО</vt:lpstr>
      <vt:lpstr>Артиклима</vt:lpstr>
      <vt:lpstr>PowerPoint Presentation</vt:lpstr>
      <vt:lpstr>PowerPoint Presentation</vt:lpstr>
      <vt:lpstr>PowerPoint Presentation</vt:lpstr>
      <vt:lpstr>PowerPoint Presentation</vt:lpstr>
      <vt:lpstr>Позовите нас и уверите се у нашу експедитивности и квалитет наших артикала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Привредно друштво за трговину на велико рачунарима, рачунарском опремом и софтверима</dc:title>
  <dc:creator>PC</dc:creator>
  <cp:lastModifiedBy>trajkovicmarina80@gmail.com</cp:lastModifiedBy>
  <cp:revision>39</cp:revision>
  <dcterms:created xsi:type="dcterms:W3CDTF">2021-03-13T21:31:02Z</dcterms:created>
  <dcterms:modified xsi:type="dcterms:W3CDTF">2022-04-27T09:02:38Z</dcterms:modified>
</cp:coreProperties>
</file>